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2" r:id="rId5"/>
    <p:sldId id="260" r:id="rId6"/>
    <p:sldId id="259" r:id="rId7"/>
    <p:sldId id="261"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915"/>
    <p:restoredTop sz="96093"/>
  </p:normalViewPr>
  <p:slideViewPr>
    <p:cSldViewPr snapToGrid="0" snapToObjects="1">
      <p:cViewPr varScale="1">
        <p:scale>
          <a:sx n="83" d="100"/>
          <a:sy n="83" d="100"/>
        </p:scale>
        <p:origin x="240" y="9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tiff>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2/29/20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2/29/20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2/29/20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ata.cityofnewyork.us/Education/2010-2016-School-Safety-Report/qybk-bjjc" TargetMode="External"/><Relationship Id="rId2" Type="http://schemas.openxmlformats.org/officeDocument/2006/relationships/hyperlink" Target="https://www.kaggle.com/new-york-city/ny-2010-2016-school-safety-report" TargetMode="External"/><Relationship Id="rId1" Type="http://schemas.openxmlformats.org/officeDocument/2006/relationships/slideLayout" Target="../slideLayouts/slideLayout2.xml"/><Relationship Id="rId4" Type="http://schemas.openxmlformats.org/officeDocument/2006/relationships/hyperlink" Target="https://data.cityofnewyork.us/Education/2016-2017-School-Safety-Report/rear-wh5i"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FA553-85E0-3B48-B219-0857D8B0377C}"/>
              </a:ext>
            </a:extLst>
          </p:cNvPr>
          <p:cNvSpPr>
            <a:spLocks noGrp="1"/>
          </p:cNvSpPr>
          <p:nvPr>
            <p:ph type="ctrTitle"/>
          </p:nvPr>
        </p:nvSpPr>
        <p:spPr/>
        <p:txBody>
          <a:bodyPr/>
          <a:lstStyle/>
          <a:p>
            <a:pPr algn="ctr"/>
            <a:r>
              <a:rPr lang="en-US" dirty="0"/>
              <a:t>New York City School Safety Report analysis  </a:t>
            </a:r>
          </a:p>
        </p:txBody>
      </p:sp>
      <p:sp>
        <p:nvSpPr>
          <p:cNvPr id="3" name="Subtitle 2">
            <a:extLst>
              <a:ext uri="{FF2B5EF4-FFF2-40B4-BE49-F238E27FC236}">
                <a16:creationId xmlns:a16="http://schemas.microsoft.com/office/drawing/2014/main" id="{9F2F7E28-E55B-DB49-A4FA-25F7663E4CED}"/>
              </a:ext>
            </a:extLst>
          </p:cNvPr>
          <p:cNvSpPr>
            <a:spLocks noGrp="1"/>
          </p:cNvSpPr>
          <p:nvPr>
            <p:ph type="subTitle" idx="1"/>
          </p:nvPr>
        </p:nvSpPr>
        <p:spPr>
          <a:xfrm>
            <a:off x="1507067" y="4050833"/>
            <a:ext cx="7766936" cy="1754544"/>
          </a:xfrm>
        </p:spPr>
        <p:txBody>
          <a:bodyPr>
            <a:normAutofit/>
          </a:bodyPr>
          <a:lstStyle/>
          <a:p>
            <a:pPr algn="ctr"/>
            <a:r>
              <a:rPr lang="en-US" dirty="0"/>
              <a:t>Swetha Chamala</a:t>
            </a:r>
          </a:p>
          <a:p>
            <a:pPr algn="ctr"/>
            <a:r>
              <a:rPr lang="en-US" dirty="0"/>
              <a:t>Bellevue University</a:t>
            </a:r>
          </a:p>
          <a:p>
            <a:pPr algn="ctr"/>
            <a:r>
              <a:rPr lang="en-US" dirty="0"/>
              <a:t>DSC530 - Professor Metzger</a:t>
            </a:r>
          </a:p>
        </p:txBody>
      </p:sp>
    </p:spTree>
    <p:extLst>
      <p:ext uri="{BB962C8B-B14F-4D97-AF65-F5344CB8AC3E}">
        <p14:creationId xmlns:p14="http://schemas.microsoft.com/office/powerpoint/2010/main" val="193621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F70A2-8858-9746-A67E-6633F818F882}"/>
              </a:ext>
            </a:extLst>
          </p:cNvPr>
          <p:cNvSpPr>
            <a:spLocks noGrp="1"/>
          </p:cNvSpPr>
          <p:nvPr>
            <p:ph type="title"/>
          </p:nvPr>
        </p:nvSpPr>
        <p:spPr>
          <a:xfrm>
            <a:off x="677334" y="609600"/>
            <a:ext cx="8596668" cy="568271"/>
          </a:xfrm>
        </p:spPr>
        <p:txBody>
          <a:bodyPr>
            <a:normAutofit fontScale="90000"/>
          </a:bodyPr>
          <a:lstStyle/>
          <a:p>
            <a:pPr algn="ctr"/>
            <a:r>
              <a:rPr lang="en-US" b="1" dirty="0"/>
              <a:t>Testing hypothesis</a:t>
            </a:r>
            <a:br>
              <a:rPr lang="en-US" dirty="0"/>
            </a:br>
            <a:r>
              <a:rPr lang="en-US" dirty="0"/>
              <a:t> </a:t>
            </a:r>
            <a:br>
              <a:rPr lang="en-US" dirty="0"/>
            </a:br>
            <a:endParaRPr lang="en-US" dirty="0"/>
          </a:p>
        </p:txBody>
      </p:sp>
      <p:graphicFrame>
        <p:nvGraphicFramePr>
          <p:cNvPr id="7" name="Content Placeholder 6">
            <a:extLst>
              <a:ext uri="{FF2B5EF4-FFF2-40B4-BE49-F238E27FC236}">
                <a16:creationId xmlns:a16="http://schemas.microsoft.com/office/drawing/2014/main" id="{8F7CC772-6CF3-E84B-8D78-E42177E38801}"/>
              </a:ext>
            </a:extLst>
          </p:cNvPr>
          <p:cNvGraphicFramePr>
            <a:graphicFrameLocks noGrp="1"/>
          </p:cNvGraphicFramePr>
          <p:nvPr>
            <p:ph idx="1"/>
            <p:extLst>
              <p:ext uri="{D42A27DB-BD31-4B8C-83A1-F6EECF244321}">
                <p14:modId xmlns:p14="http://schemas.microsoft.com/office/powerpoint/2010/main" val="4010576247"/>
              </p:ext>
            </p:extLst>
          </p:nvPr>
        </p:nvGraphicFramePr>
        <p:xfrm>
          <a:off x="460887" y="3165529"/>
          <a:ext cx="5180496" cy="1386968"/>
        </p:xfrm>
        <a:graphic>
          <a:graphicData uri="http://schemas.openxmlformats.org/drawingml/2006/table">
            <a:tbl>
              <a:tblPr firstRow="1" firstCol="1" bandRow="1">
                <a:tableStyleId>{5C22544A-7EE6-4342-B048-85BDC9FD1C3A}</a:tableStyleId>
              </a:tblPr>
              <a:tblGrid>
                <a:gridCol w="1295124">
                  <a:extLst>
                    <a:ext uri="{9D8B030D-6E8A-4147-A177-3AD203B41FA5}">
                      <a16:colId xmlns:a16="http://schemas.microsoft.com/office/drawing/2014/main" val="3893563670"/>
                    </a:ext>
                  </a:extLst>
                </a:gridCol>
                <a:gridCol w="1295124">
                  <a:extLst>
                    <a:ext uri="{9D8B030D-6E8A-4147-A177-3AD203B41FA5}">
                      <a16:colId xmlns:a16="http://schemas.microsoft.com/office/drawing/2014/main" val="2264092166"/>
                    </a:ext>
                  </a:extLst>
                </a:gridCol>
                <a:gridCol w="1295124">
                  <a:extLst>
                    <a:ext uri="{9D8B030D-6E8A-4147-A177-3AD203B41FA5}">
                      <a16:colId xmlns:a16="http://schemas.microsoft.com/office/drawing/2014/main" val="492755262"/>
                    </a:ext>
                  </a:extLst>
                </a:gridCol>
                <a:gridCol w="1295124">
                  <a:extLst>
                    <a:ext uri="{9D8B030D-6E8A-4147-A177-3AD203B41FA5}">
                      <a16:colId xmlns:a16="http://schemas.microsoft.com/office/drawing/2014/main" val="2605619861"/>
                    </a:ext>
                  </a:extLst>
                </a:gridCol>
              </a:tblGrid>
              <a:tr h="445826">
                <a:tc>
                  <a:txBody>
                    <a:bodyPr/>
                    <a:lstStyle/>
                    <a:p>
                      <a:pPr marL="0" marR="0" indent="457200" algn="r">
                        <a:lnSpc>
                          <a:spcPct val="200000"/>
                        </a:lnSpc>
                        <a:spcBef>
                          <a:spcPts val="1200"/>
                        </a:spcBef>
                        <a:spcAft>
                          <a:spcPts val="0"/>
                        </a:spcAft>
                      </a:pPr>
                      <a:r>
                        <a:rPr lang="en-US" sz="1200" dirty="0">
                          <a:effectLst/>
                        </a:rPr>
                        <a:t>2013-14</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r">
                        <a:lnSpc>
                          <a:spcPct val="200000"/>
                        </a:lnSpc>
                        <a:spcBef>
                          <a:spcPts val="1200"/>
                        </a:spcBef>
                        <a:spcAft>
                          <a:spcPts val="0"/>
                        </a:spcAft>
                      </a:pPr>
                      <a:r>
                        <a:rPr lang="en-US" sz="1200" dirty="0">
                          <a:effectLst/>
                        </a:rPr>
                        <a:t>0.0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r">
                        <a:lnSpc>
                          <a:spcPct val="200000"/>
                        </a:lnSpc>
                        <a:spcBef>
                          <a:spcPts val="1200"/>
                        </a:spcBef>
                        <a:spcAft>
                          <a:spcPts val="0"/>
                        </a:spcAft>
                      </a:pPr>
                      <a:r>
                        <a:rPr lang="en-US" sz="1200" dirty="0">
                          <a:effectLst/>
                        </a:rPr>
                        <a:t>126.0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r">
                        <a:lnSpc>
                          <a:spcPct val="200000"/>
                        </a:lnSpc>
                        <a:spcBef>
                          <a:spcPts val="1200"/>
                        </a:spcBef>
                        <a:spcAft>
                          <a:spcPts val="0"/>
                        </a:spcAft>
                      </a:pPr>
                      <a:r>
                        <a:rPr lang="en-US" sz="1200">
                          <a:effectLst/>
                        </a:rPr>
                        <a:t>8.102979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extLst>
                  <a:ext uri="{0D108BD9-81ED-4DB2-BD59-A6C34878D82A}">
                    <a16:rowId xmlns:a16="http://schemas.microsoft.com/office/drawing/2014/main" val="1831971344"/>
                  </a:ext>
                </a:extLst>
              </a:tr>
              <a:tr h="445826">
                <a:tc>
                  <a:txBody>
                    <a:bodyPr/>
                    <a:lstStyle/>
                    <a:p>
                      <a:pPr marL="0" marR="0" indent="457200" algn="r">
                        <a:lnSpc>
                          <a:spcPct val="200000"/>
                        </a:lnSpc>
                        <a:spcBef>
                          <a:spcPts val="1200"/>
                        </a:spcBef>
                        <a:spcAft>
                          <a:spcPts val="0"/>
                        </a:spcAft>
                      </a:pPr>
                      <a:r>
                        <a:rPr lang="en-US" sz="1200" dirty="0">
                          <a:effectLst/>
                        </a:rPr>
                        <a:t>2014-15</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r">
                        <a:lnSpc>
                          <a:spcPct val="200000"/>
                        </a:lnSpc>
                        <a:spcBef>
                          <a:spcPts val="1200"/>
                        </a:spcBef>
                        <a:spcAft>
                          <a:spcPts val="0"/>
                        </a:spcAft>
                      </a:pPr>
                      <a:r>
                        <a:rPr lang="en-US" sz="1200" dirty="0">
                          <a:effectLst/>
                        </a:rPr>
                        <a:t>0.0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r">
                        <a:lnSpc>
                          <a:spcPct val="200000"/>
                        </a:lnSpc>
                        <a:spcBef>
                          <a:spcPts val="1200"/>
                        </a:spcBef>
                        <a:spcAft>
                          <a:spcPts val="0"/>
                        </a:spcAft>
                      </a:pPr>
                      <a:r>
                        <a:rPr lang="en-US" sz="1200">
                          <a:effectLst/>
                        </a:rPr>
                        <a:t>128.0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r">
                        <a:lnSpc>
                          <a:spcPct val="200000"/>
                        </a:lnSpc>
                        <a:spcBef>
                          <a:spcPts val="1200"/>
                        </a:spcBef>
                        <a:spcAft>
                          <a:spcPts val="0"/>
                        </a:spcAft>
                      </a:pPr>
                      <a:r>
                        <a:rPr lang="en-US" sz="1200">
                          <a:effectLst/>
                        </a:rPr>
                        <a:t>7.950169</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extLst>
                  <a:ext uri="{0D108BD9-81ED-4DB2-BD59-A6C34878D82A}">
                    <a16:rowId xmlns:a16="http://schemas.microsoft.com/office/drawing/2014/main" val="3567927641"/>
                  </a:ext>
                </a:extLst>
              </a:tr>
              <a:tr h="445826">
                <a:tc>
                  <a:txBody>
                    <a:bodyPr/>
                    <a:lstStyle/>
                    <a:p>
                      <a:pPr marL="0" marR="0" indent="457200" algn="r">
                        <a:lnSpc>
                          <a:spcPct val="200000"/>
                        </a:lnSpc>
                        <a:spcBef>
                          <a:spcPts val="1200"/>
                        </a:spcBef>
                        <a:spcAft>
                          <a:spcPts val="0"/>
                        </a:spcAft>
                      </a:pPr>
                      <a:r>
                        <a:rPr lang="en-US" sz="1200">
                          <a:effectLst/>
                        </a:rPr>
                        <a:t>2015-16</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r">
                        <a:lnSpc>
                          <a:spcPct val="200000"/>
                        </a:lnSpc>
                        <a:spcBef>
                          <a:spcPts val="1200"/>
                        </a:spcBef>
                        <a:spcAft>
                          <a:spcPts val="0"/>
                        </a:spcAft>
                      </a:pPr>
                      <a:r>
                        <a:rPr lang="en-US" sz="1200" dirty="0">
                          <a:effectLst/>
                        </a:rPr>
                        <a:t>0.0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r">
                        <a:lnSpc>
                          <a:spcPct val="200000"/>
                        </a:lnSpc>
                        <a:spcBef>
                          <a:spcPts val="1200"/>
                        </a:spcBef>
                        <a:spcAft>
                          <a:spcPts val="0"/>
                        </a:spcAft>
                      </a:pPr>
                      <a:r>
                        <a:rPr lang="en-US" sz="1200" dirty="0">
                          <a:effectLst/>
                        </a:rPr>
                        <a:t>130.0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r">
                        <a:lnSpc>
                          <a:spcPct val="200000"/>
                        </a:lnSpc>
                        <a:spcBef>
                          <a:spcPts val="1200"/>
                        </a:spcBef>
                        <a:spcAft>
                          <a:spcPts val="0"/>
                        </a:spcAft>
                      </a:pPr>
                      <a:r>
                        <a:rPr lang="en-US" sz="1200" dirty="0">
                          <a:effectLst/>
                        </a:rPr>
                        <a:t>7.711149</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extLst>
                  <a:ext uri="{0D108BD9-81ED-4DB2-BD59-A6C34878D82A}">
                    <a16:rowId xmlns:a16="http://schemas.microsoft.com/office/drawing/2014/main" val="2818917985"/>
                  </a:ext>
                </a:extLst>
              </a:tr>
            </a:tbl>
          </a:graphicData>
        </a:graphic>
      </p:graphicFrame>
      <p:graphicFrame>
        <p:nvGraphicFramePr>
          <p:cNvPr id="8" name="Table 7">
            <a:extLst>
              <a:ext uri="{FF2B5EF4-FFF2-40B4-BE49-F238E27FC236}">
                <a16:creationId xmlns:a16="http://schemas.microsoft.com/office/drawing/2014/main" id="{0F136109-9190-BC4C-B974-DCB7A57F764C}"/>
              </a:ext>
            </a:extLst>
          </p:cNvPr>
          <p:cNvGraphicFramePr>
            <a:graphicFrameLocks noGrp="1"/>
          </p:cNvGraphicFramePr>
          <p:nvPr>
            <p:extLst>
              <p:ext uri="{D42A27DB-BD31-4B8C-83A1-F6EECF244321}">
                <p14:modId xmlns:p14="http://schemas.microsoft.com/office/powerpoint/2010/main" val="2708022316"/>
              </p:ext>
            </p:extLst>
          </p:nvPr>
        </p:nvGraphicFramePr>
        <p:xfrm>
          <a:off x="5827363" y="3550132"/>
          <a:ext cx="4850728" cy="828040"/>
        </p:xfrm>
        <a:graphic>
          <a:graphicData uri="http://schemas.openxmlformats.org/drawingml/2006/table">
            <a:tbl>
              <a:tblPr firstRow="1" firstCol="1" bandRow="1">
                <a:tableStyleId>{5C22544A-7EE6-4342-B048-85BDC9FD1C3A}</a:tableStyleId>
              </a:tblPr>
              <a:tblGrid>
                <a:gridCol w="1328737">
                  <a:extLst>
                    <a:ext uri="{9D8B030D-6E8A-4147-A177-3AD203B41FA5}">
                      <a16:colId xmlns:a16="http://schemas.microsoft.com/office/drawing/2014/main" val="2121111395"/>
                    </a:ext>
                  </a:extLst>
                </a:gridCol>
                <a:gridCol w="1173997">
                  <a:extLst>
                    <a:ext uri="{9D8B030D-6E8A-4147-A177-3AD203B41FA5}">
                      <a16:colId xmlns:a16="http://schemas.microsoft.com/office/drawing/2014/main" val="1920553631"/>
                    </a:ext>
                  </a:extLst>
                </a:gridCol>
                <a:gridCol w="1173997">
                  <a:extLst>
                    <a:ext uri="{9D8B030D-6E8A-4147-A177-3AD203B41FA5}">
                      <a16:colId xmlns:a16="http://schemas.microsoft.com/office/drawing/2014/main" val="1918509766"/>
                    </a:ext>
                  </a:extLst>
                </a:gridCol>
                <a:gridCol w="1173997">
                  <a:extLst>
                    <a:ext uri="{9D8B030D-6E8A-4147-A177-3AD203B41FA5}">
                      <a16:colId xmlns:a16="http://schemas.microsoft.com/office/drawing/2014/main" val="3667975573"/>
                    </a:ext>
                  </a:extLst>
                </a:gridCol>
              </a:tblGrid>
              <a:tr h="568271">
                <a:tc>
                  <a:txBody>
                    <a:bodyPr/>
                    <a:lstStyle/>
                    <a:p>
                      <a:pPr marL="0" marR="0" indent="457200" algn="ctr">
                        <a:lnSpc>
                          <a:spcPct val="200000"/>
                        </a:lnSpc>
                        <a:spcBef>
                          <a:spcPts val="1200"/>
                        </a:spcBef>
                        <a:spcAft>
                          <a:spcPts val="0"/>
                        </a:spcAft>
                      </a:pPr>
                      <a:r>
                        <a:rPr lang="en-US" sz="1200" dirty="0">
                          <a:effectLst/>
                        </a:rPr>
                        <a:t>2016 - 17</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ctr">
                        <a:lnSpc>
                          <a:spcPct val="200000"/>
                        </a:lnSpc>
                        <a:spcBef>
                          <a:spcPts val="1200"/>
                        </a:spcBef>
                        <a:spcAft>
                          <a:spcPts val="0"/>
                        </a:spcAft>
                      </a:pPr>
                      <a:r>
                        <a:rPr lang="en-US" sz="1200" dirty="0">
                          <a:effectLst/>
                        </a:rPr>
                        <a:t>0.0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ctr">
                        <a:lnSpc>
                          <a:spcPct val="200000"/>
                        </a:lnSpc>
                        <a:spcBef>
                          <a:spcPts val="1200"/>
                        </a:spcBef>
                        <a:spcAft>
                          <a:spcPts val="0"/>
                        </a:spcAft>
                      </a:pPr>
                      <a:r>
                        <a:rPr lang="en-US" sz="1200" dirty="0">
                          <a:effectLst/>
                        </a:rPr>
                        <a:t>114.0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tc>
                  <a:txBody>
                    <a:bodyPr/>
                    <a:lstStyle/>
                    <a:p>
                      <a:pPr marL="0" marR="0" indent="457200" algn="ctr">
                        <a:lnSpc>
                          <a:spcPct val="200000"/>
                        </a:lnSpc>
                        <a:spcBef>
                          <a:spcPts val="1200"/>
                        </a:spcBef>
                        <a:spcAft>
                          <a:spcPts val="0"/>
                        </a:spcAft>
                      </a:pPr>
                      <a:r>
                        <a:rPr lang="en-US" sz="1200" dirty="0">
                          <a:effectLst/>
                        </a:rPr>
                        <a:t>7.485501</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200" marR="76200" marT="76200" marB="76200" anchor="ctr"/>
                </a:tc>
                <a:extLst>
                  <a:ext uri="{0D108BD9-81ED-4DB2-BD59-A6C34878D82A}">
                    <a16:rowId xmlns:a16="http://schemas.microsoft.com/office/drawing/2014/main" val="4277944515"/>
                  </a:ext>
                </a:extLst>
              </a:tr>
            </a:tbl>
          </a:graphicData>
        </a:graphic>
      </p:graphicFrame>
      <p:sp>
        <p:nvSpPr>
          <p:cNvPr id="9" name="TextBox 8">
            <a:extLst>
              <a:ext uri="{FF2B5EF4-FFF2-40B4-BE49-F238E27FC236}">
                <a16:creationId xmlns:a16="http://schemas.microsoft.com/office/drawing/2014/main" id="{74DD2AF4-2CDA-BD4B-AEC8-809E732ABC75}"/>
              </a:ext>
            </a:extLst>
          </p:cNvPr>
          <p:cNvSpPr txBox="1"/>
          <p:nvPr/>
        </p:nvSpPr>
        <p:spPr>
          <a:xfrm>
            <a:off x="325464" y="1797803"/>
            <a:ext cx="9577953" cy="923330"/>
          </a:xfrm>
          <a:prstGeom prst="rect">
            <a:avLst/>
          </a:prstGeom>
          <a:noFill/>
        </p:spPr>
        <p:txBody>
          <a:bodyPr wrap="square" rtlCol="0">
            <a:spAutoFit/>
          </a:bodyPr>
          <a:lstStyle/>
          <a:p>
            <a:r>
              <a:rPr lang="en-US" dirty="0"/>
              <a:t>I tested hypothesis by calculating means and differences. Means of ‘all types of crimes’ of datasets  grouped by school year </a:t>
            </a:r>
          </a:p>
          <a:p>
            <a:endParaRPr lang="en-US" dirty="0"/>
          </a:p>
        </p:txBody>
      </p:sp>
      <p:sp>
        <p:nvSpPr>
          <p:cNvPr id="10" name="TextBox 9">
            <a:extLst>
              <a:ext uri="{FF2B5EF4-FFF2-40B4-BE49-F238E27FC236}">
                <a16:creationId xmlns:a16="http://schemas.microsoft.com/office/drawing/2014/main" id="{5D78EE3B-BE3E-344F-87B8-6E24A1D3AAA4}"/>
              </a:ext>
            </a:extLst>
          </p:cNvPr>
          <p:cNvSpPr txBox="1"/>
          <p:nvPr/>
        </p:nvSpPr>
        <p:spPr>
          <a:xfrm>
            <a:off x="1906291" y="2789175"/>
            <a:ext cx="7842143" cy="369332"/>
          </a:xfrm>
          <a:prstGeom prst="rect">
            <a:avLst/>
          </a:prstGeom>
          <a:noFill/>
        </p:spPr>
        <p:txBody>
          <a:bodyPr wrap="square" rtlCol="0">
            <a:spAutoFit/>
          </a:bodyPr>
          <a:lstStyle/>
          <a:p>
            <a:r>
              <a:rPr lang="en-US" dirty="0"/>
              <a:t>Dataset 1 (2010-2016)                                   Dataset 2 (2016-2017)</a:t>
            </a:r>
          </a:p>
        </p:txBody>
      </p:sp>
      <p:sp>
        <p:nvSpPr>
          <p:cNvPr id="11" name="TextBox 10">
            <a:extLst>
              <a:ext uri="{FF2B5EF4-FFF2-40B4-BE49-F238E27FC236}">
                <a16:creationId xmlns:a16="http://schemas.microsoft.com/office/drawing/2014/main" id="{056F437C-C3E7-3041-872D-08A5443F9DE4}"/>
              </a:ext>
            </a:extLst>
          </p:cNvPr>
          <p:cNvSpPr txBox="1"/>
          <p:nvPr/>
        </p:nvSpPr>
        <p:spPr>
          <a:xfrm>
            <a:off x="790415" y="4819973"/>
            <a:ext cx="10554344" cy="1754326"/>
          </a:xfrm>
          <a:prstGeom prst="rect">
            <a:avLst/>
          </a:prstGeom>
          <a:noFill/>
        </p:spPr>
        <p:txBody>
          <a:bodyPr wrap="square" rtlCol="0">
            <a:spAutoFit/>
          </a:bodyPr>
          <a:lstStyle/>
          <a:p>
            <a:pPr fontAlgn="base" latinLnBrk="1"/>
            <a:r>
              <a:rPr lang="en-US" dirty="0" err="1"/>
              <a:t>Ttest_indResult</a:t>
            </a:r>
            <a:r>
              <a:rPr lang="en-US" dirty="0"/>
              <a:t>(statistic=1.0085891763517827, </a:t>
            </a:r>
            <a:r>
              <a:rPr lang="en-US" dirty="0" err="1"/>
              <a:t>pvalue</a:t>
            </a:r>
            <a:r>
              <a:rPr lang="en-US" dirty="0"/>
              <a:t>=0.31322309609765847)</a:t>
            </a:r>
          </a:p>
          <a:p>
            <a:pPr fontAlgn="base" latinLnBrk="1"/>
            <a:r>
              <a:rPr lang="en-US" dirty="0"/>
              <a:t> </a:t>
            </a:r>
          </a:p>
          <a:p>
            <a:r>
              <a:rPr lang="en-US" dirty="0"/>
              <a:t>Total crime rates of the year 2017 are not higher compared to previous years. </a:t>
            </a:r>
          </a:p>
          <a:p>
            <a:r>
              <a:rPr lang="en-US" dirty="0"/>
              <a:t>P-value &gt; 0.05 suggests null-hypothesis is true. Which proves my hypothesis wrong. Implying that school crimes are not on the rise compared to previous years.  </a:t>
            </a:r>
          </a:p>
          <a:p>
            <a:endParaRPr lang="en-US" dirty="0"/>
          </a:p>
        </p:txBody>
      </p:sp>
    </p:spTree>
    <p:extLst>
      <p:ext uri="{BB962C8B-B14F-4D97-AF65-F5344CB8AC3E}">
        <p14:creationId xmlns:p14="http://schemas.microsoft.com/office/powerpoint/2010/main" val="2397064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3BB7A-7561-E548-B680-B0305964C44F}"/>
              </a:ext>
            </a:extLst>
          </p:cNvPr>
          <p:cNvSpPr>
            <a:spLocks noGrp="1"/>
          </p:cNvSpPr>
          <p:nvPr>
            <p:ph type="title"/>
          </p:nvPr>
        </p:nvSpPr>
        <p:spPr/>
        <p:txBody>
          <a:bodyPr/>
          <a:lstStyle/>
          <a:p>
            <a:r>
              <a:rPr lang="en-US" dirty="0"/>
              <a:t>How safe are public schools in NYC?</a:t>
            </a:r>
          </a:p>
        </p:txBody>
      </p:sp>
      <p:sp>
        <p:nvSpPr>
          <p:cNvPr id="3" name="Content Placeholder 2">
            <a:extLst>
              <a:ext uri="{FF2B5EF4-FFF2-40B4-BE49-F238E27FC236}">
                <a16:creationId xmlns:a16="http://schemas.microsoft.com/office/drawing/2014/main" id="{CED3FAF2-9BF4-594B-A14B-D8C6A2E66173}"/>
              </a:ext>
            </a:extLst>
          </p:cNvPr>
          <p:cNvSpPr>
            <a:spLocks noGrp="1"/>
          </p:cNvSpPr>
          <p:nvPr>
            <p:ph idx="1"/>
          </p:nvPr>
        </p:nvSpPr>
        <p:spPr/>
        <p:txBody>
          <a:bodyPr>
            <a:normAutofit/>
          </a:bodyPr>
          <a:lstStyle/>
          <a:p>
            <a:r>
              <a:rPr lang="en-US" dirty="0"/>
              <a:t>It is reported that the New York City Police Department (NYPD) has been tasked with the collection and maintenance of crime data for incidents that occur in New York City Public schools. The NYPD has provided this data to the New York City Department of Education (DOE) and DOE has compiled this data by schools and locations for the information of the general public. </a:t>
            </a:r>
          </a:p>
          <a:p>
            <a:r>
              <a:rPr lang="en-US" dirty="0"/>
              <a:t>Several news articles suggest that there is increase of crimes in the city's public schools. Especially in the school year 2017. My aim for this study is to identify trends in the total crimes with each school year. Whether there is an increase or decrease in the crime rate. If there is a trend, what sort of crimes occur the most - violent crimes, non-criminal cases, property crimes or other crimes. Find any anomalies if any. </a:t>
            </a:r>
          </a:p>
          <a:p>
            <a:endParaRPr lang="en-US" dirty="0"/>
          </a:p>
        </p:txBody>
      </p:sp>
    </p:spTree>
    <p:extLst>
      <p:ext uri="{BB962C8B-B14F-4D97-AF65-F5344CB8AC3E}">
        <p14:creationId xmlns:p14="http://schemas.microsoft.com/office/powerpoint/2010/main" val="3374801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4B0F1-AB2B-D948-988A-AA66D1D727E2}"/>
              </a:ext>
            </a:extLst>
          </p:cNvPr>
          <p:cNvSpPr>
            <a:spLocks noGrp="1"/>
          </p:cNvSpPr>
          <p:nvPr>
            <p:ph type="title"/>
          </p:nvPr>
        </p:nvSpPr>
        <p:spPr/>
        <p:txBody>
          <a:bodyPr/>
          <a:lstStyle/>
          <a:p>
            <a:r>
              <a:rPr lang="en-US" dirty="0"/>
              <a:t>Datasets</a:t>
            </a:r>
          </a:p>
        </p:txBody>
      </p:sp>
      <p:sp>
        <p:nvSpPr>
          <p:cNvPr id="3" name="Content Placeholder 2">
            <a:extLst>
              <a:ext uri="{FF2B5EF4-FFF2-40B4-BE49-F238E27FC236}">
                <a16:creationId xmlns:a16="http://schemas.microsoft.com/office/drawing/2014/main" id="{19EF94D4-59FA-1A42-9198-48BC62E6CEDA}"/>
              </a:ext>
            </a:extLst>
          </p:cNvPr>
          <p:cNvSpPr>
            <a:spLocks noGrp="1"/>
          </p:cNvSpPr>
          <p:nvPr>
            <p:ph idx="1"/>
          </p:nvPr>
        </p:nvSpPr>
        <p:spPr>
          <a:xfrm>
            <a:off x="677334" y="2160589"/>
            <a:ext cx="9912694" cy="3880773"/>
          </a:xfrm>
        </p:spPr>
        <p:txBody>
          <a:bodyPr>
            <a:normAutofit/>
          </a:bodyPr>
          <a:lstStyle/>
          <a:p>
            <a:pPr marL="0" indent="0">
              <a:buNone/>
            </a:pPr>
            <a:r>
              <a:rPr lang="en-US" dirty="0"/>
              <a:t>The datasets are available in the </a:t>
            </a:r>
            <a:r>
              <a:rPr lang="en-US" dirty="0" err="1"/>
              <a:t>NYC.gov</a:t>
            </a:r>
            <a:r>
              <a:rPr lang="en-US" dirty="0"/>
              <a:t> website</a:t>
            </a:r>
          </a:p>
          <a:p>
            <a:pPr marL="0" indent="0">
              <a:buNone/>
            </a:pPr>
            <a:endParaRPr lang="en-US" dirty="0"/>
          </a:p>
          <a:p>
            <a:r>
              <a:rPr lang="en-US" dirty="0"/>
              <a:t>Dataset 1:  </a:t>
            </a:r>
            <a:r>
              <a:rPr lang="en-US" u="sng" dirty="0">
                <a:hlinkClick r:id="rId2"/>
              </a:rPr>
              <a:t> 2010 - 2016 School safety report </a:t>
            </a:r>
            <a:endParaRPr lang="en-US" u="sng" dirty="0"/>
          </a:p>
          <a:p>
            <a:r>
              <a:rPr lang="en-US" dirty="0">
                <a:hlinkClick r:id="rId3"/>
              </a:rPr>
              <a:t>https://data.cityofnewyork.us/Education/2010-2016-School-Safety-Report/qybk-bjjc</a:t>
            </a:r>
            <a:endParaRPr lang="en-US" dirty="0"/>
          </a:p>
          <a:p>
            <a:r>
              <a:rPr lang="en-US" dirty="0"/>
              <a:t>This data set has 34 columns and 6310 rows</a:t>
            </a:r>
          </a:p>
          <a:p>
            <a:endParaRPr lang="en-US" dirty="0"/>
          </a:p>
          <a:p>
            <a:r>
              <a:rPr lang="en-US" dirty="0"/>
              <a:t>Dataset 2: </a:t>
            </a:r>
            <a:r>
              <a:rPr lang="en-US" u="sng" dirty="0">
                <a:hlinkClick r:id="rId4"/>
              </a:rPr>
              <a:t>2016 - 2017 School safety report</a:t>
            </a:r>
            <a:endParaRPr lang="en-US" u="sng" dirty="0"/>
          </a:p>
          <a:p>
            <a:r>
              <a:rPr lang="en-US" dirty="0">
                <a:hlinkClick r:id="rId4"/>
              </a:rPr>
              <a:t>https://data.cityofnewyork.us/Education/2016-2017-School-Safety-Report/rear-wh5i</a:t>
            </a:r>
            <a:endParaRPr lang="en-US" dirty="0"/>
          </a:p>
          <a:p>
            <a:r>
              <a:rPr lang="en-US" dirty="0"/>
              <a:t>This data set has 33 columns and 2046 rows</a:t>
            </a:r>
          </a:p>
          <a:p>
            <a:endParaRPr lang="en-US" dirty="0"/>
          </a:p>
        </p:txBody>
      </p:sp>
    </p:spTree>
    <p:extLst>
      <p:ext uri="{BB962C8B-B14F-4D97-AF65-F5344CB8AC3E}">
        <p14:creationId xmlns:p14="http://schemas.microsoft.com/office/powerpoint/2010/main" val="769469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39390-91BF-1942-B0A6-7DBED2CC902E}"/>
              </a:ext>
            </a:extLst>
          </p:cNvPr>
          <p:cNvSpPr>
            <a:spLocks noGrp="1"/>
          </p:cNvSpPr>
          <p:nvPr>
            <p:ph type="title"/>
          </p:nvPr>
        </p:nvSpPr>
        <p:spPr/>
        <p:txBody>
          <a:bodyPr/>
          <a:lstStyle/>
          <a:p>
            <a:r>
              <a:rPr lang="en-US" dirty="0"/>
              <a:t>Variables </a:t>
            </a:r>
          </a:p>
        </p:txBody>
      </p:sp>
      <p:sp>
        <p:nvSpPr>
          <p:cNvPr id="3" name="Content Placeholder 2">
            <a:extLst>
              <a:ext uri="{FF2B5EF4-FFF2-40B4-BE49-F238E27FC236}">
                <a16:creationId xmlns:a16="http://schemas.microsoft.com/office/drawing/2014/main" id="{C0FC51C9-5DAC-724C-8562-2D45F94296C3}"/>
              </a:ext>
            </a:extLst>
          </p:cNvPr>
          <p:cNvSpPr>
            <a:spLocks noGrp="1"/>
          </p:cNvSpPr>
          <p:nvPr>
            <p:ph idx="1"/>
          </p:nvPr>
        </p:nvSpPr>
        <p:spPr/>
        <p:txBody>
          <a:bodyPr/>
          <a:lstStyle/>
          <a:p>
            <a:pPr marL="0" lvl="0" indent="0">
              <a:buNone/>
            </a:pPr>
            <a:r>
              <a:rPr lang="en-US" dirty="0"/>
              <a:t>The variables I chose for analysis are -  </a:t>
            </a:r>
          </a:p>
          <a:p>
            <a:pPr lvl="0"/>
            <a:endParaRPr lang="en-US" dirty="0"/>
          </a:p>
          <a:p>
            <a:pPr lvl="0"/>
            <a:r>
              <a:rPr lang="en-US" dirty="0"/>
              <a:t>Major N - Number of major crimes</a:t>
            </a:r>
          </a:p>
          <a:p>
            <a:pPr lvl="0"/>
            <a:r>
              <a:rPr lang="en-US" dirty="0" err="1"/>
              <a:t>Oth</a:t>
            </a:r>
            <a:r>
              <a:rPr lang="en-US" dirty="0"/>
              <a:t> N – Number of ‘other’ crimes</a:t>
            </a:r>
          </a:p>
          <a:p>
            <a:pPr lvl="0"/>
            <a:r>
              <a:rPr lang="en-US" dirty="0" err="1"/>
              <a:t>NoCrim</a:t>
            </a:r>
            <a:r>
              <a:rPr lang="en-US" dirty="0"/>
              <a:t> N – Number of non-criminal crimes </a:t>
            </a:r>
          </a:p>
          <a:p>
            <a:pPr lvl="0"/>
            <a:r>
              <a:rPr lang="en-US" dirty="0"/>
              <a:t>Prop N – Number of property related crimes</a:t>
            </a:r>
          </a:p>
          <a:p>
            <a:pPr lvl="0"/>
            <a:r>
              <a:rPr lang="en-US" dirty="0" err="1"/>
              <a:t>Vio</a:t>
            </a:r>
            <a:r>
              <a:rPr lang="en-US" dirty="0"/>
              <a:t> N – Number of violent crimes  </a:t>
            </a:r>
          </a:p>
          <a:p>
            <a:endParaRPr lang="en-US" dirty="0"/>
          </a:p>
        </p:txBody>
      </p:sp>
    </p:spTree>
    <p:extLst>
      <p:ext uri="{BB962C8B-B14F-4D97-AF65-F5344CB8AC3E}">
        <p14:creationId xmlns:p14="http://schemas.microsoft.com/office/powerpoint/2010/main" val="2327572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E57E0-7C8F-8344-9027-59C0601A934A}"/>
              </a:ext>
            </a:extLst>
          </p:cNvPr>
          <p:cNvSpPr>
            <a:spLocks noGrp="1"/>
          </p:cNvSpPr>
          <p:nvPr>
            <p:ph type="title"/>
          </p:nvPr>
        </p:nvSpPr>
        <p:spPr>
          <a:xfrm>
            <a:off x="677334" y="609600"/>
            <a:ext cx="8596668" cy="698205"/>
          </a:xfrm>
        </p:spPr>
        <p:txBody>
          <a:bodyPr/>
          <a:lstStyle/>
          <a:p>
            <a:r>
              <a:rPr lang="en-US" dirty="0"/>
              <a:t>Histograms of Dataset 1</a:t>
            </a:r>
          </a:p>
        </p:txBody>
      </p:sp>
      <p:pic>
        <p:nvPicPr>
          <p:cNvPr id="4" name="Content Placeholder 3">
            <a:extLst>
              <a:ext uri="{FF2B5EF4-FFF2-40B4-BE49-F238E27FC236}">
                <a16:creationId xmlns:a16="http://schemas.microsoft.com/office/drawing/2014/main" id="{FDA3B404-9FF5-024E-BEA8-9F1D40C93AB4}"/>
              </a:ext>
            </a:extLst>
          </p:cNvPr>
          <p:cNvPicPr>
            <a:picLocks noGrp="1" noChangeAspect="1"/>
          </p:cNvPicPr>
          <p:nvPr>
            <p:ph idx="1"/>
          </p:nvPr>
        </p:nvPicPr>
        <p:blipFill>
          <a:blip r:embed="rId2"/>
          <a:stretch>
            <a:fillRect/>
          </a:stretch>
        </p:blipFill>
        <p:spPr>
          <a:xfrm>
            <a:off x="677333" y="1414130"/>
            <a:ext cx="9848899" cy="5114261"/>
          </a:xfrm>
          <a:prstGeom prst="rect">
            <a:avLst/>
          </a:prstGeom>
        </p:spPr>
      </p:pic>
      <p:sp>
        <p:nvSpPr>
          <p:cNvPr id="5" name="TextBox 4">
            <a:extLst>
              <a:ext uri="{FF2B5EF4-FFF2-40B4-BE49-F238E27FC236}">
                <a16:creationId xmlns:a16="http://schemas.microsoft.com/office/drawing/2014/main" id="{E6E3090B-54A2-854D-A511-FD08C8629AB4}"/>
              </a:ext>
            </a:extLst>
          </p:cNvPr>
          <p:cNvSpPr txBox="1"/>
          <p:nvPr/>
        </p:nvSpPr>
        <p:spPr>
          <a:xfrm>
            <a:off x="3115339" y="5443870"/>
            <a:ext cx="6719777" cy="923330"/>
          </a:xfrm>
          <a:prstGeom prst="rect">
            <a:avLst/>
          </a:prstGeom>
          <a:noFill/>
        </p:spPr>
        <p:txBody>
          <a:bodyPr wrap="square" rtlCol="0">
            <a:spAutoFit/>
          </a:bodyPr>
          <a:lstStyle/>
          <a:p>
            <a:r>
              <a:rPr lang="en-US" dirty="0"/>
              <a:t>The 5 variables - </a:t>
            </a:r>
            <a:r>
              <a:rPr lang="en-US" dirty="0" err="1"/>
              <a:t>Major_N</a:t>
            </a:r>
            <a:r>
              <a:rPr lang="en-US" dirty="0"/>
              <a:t>, </a:t>
            </a:r>
            <a:r>
              <a:rPr lang="en-US" dirty="0" err="1"/>
              <a:t>NoCrim_N</a:t>
            </a:r>
            <a:r>
              <a:rPr lang="en-US" dirty="0"/>
              <a:t>, </a:t>
            </a:r>
            <a:r>
              <a:rPr lang="en-US" dirty="0" err="1"/>
              <a:t>Oth_N</a:t>
            </a:r>
            <a:r>
              <a:rPr lang="en-US" dirty="0"/>
              <a:t>, </a:t>
            </a:r>
            <a:r>
              <a:rPr lang="en-US" dirty="0" err="1"/>
              <a:t>Prop_N</a:t>
            </a:r>
            <a:r>
              <a:rPr lang="en-US" dirty="0"/>
              <a:t>, </a:t>
            </a:r>
            <a:r>
              <a:rPr lang="en-US" dirty="0" err="1"/>
              <a:t>Vio_N</a:t>
            </a:r>
            <a:r>
              <a:rPr lang="en-US" dirty="0"/>
              <a:t> have similar distributions with smaller values. Thereby same trend is observed in their corresponding 'Avg' distributions.</a:t>
            </a:r>
          </a:p>
        </p:txBody>
      </p:sp>
    </p:spTree>
    <p:extLst>
      <p:ext uri="{BB962C8B-B14F-4D97-AF65-F5344CB8AC3E}">
        <p14:creationId xmlns:p14="http://schemas.microsoft.com/office/powerpoint/2010/main" val="1693724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C2A26-0366-3C47-B6F7-E100BF51421E}"/>
              </a:ext>
            </a:extLst>
          </p:cNvPr>
          <p:cNvSpPr>
            <a:spLocks noGrp="1"/>
          </p:cNvSpPr>
          <p:nvPr>
            <p:ph type="title"/>
          </p:nvPr>
        </p:nvSpPr>
        <p:spPr>
          <a:xfrm>
            <a:off x="677334" y="609600"/>
            <a:ext cx="8596668" cy="1027814"/>
          </a:xfrm>
        </p:spPr>
        <p:txBody>
          <a:bodyPr/>
          <a:lstStyle/>
          <a:p>
            <a:r>
              <a:rPr lang="en-US" dirty="0"/>
              <a:t>Histograms of Dataset 2</a:t>
            </a:r>
          </a:p>
        </p:txBody>
      </p:sp>
      <p:pic>
        <p:nvPicPr>
          <p:cNvPr id="4" name="Content Placeholder 3">
            <a:extLst>
              <a:ext uri="{FF2B5EF4-FFF2-40B4-BE49-F238E27FC236}">
                <a16:creationId xmlns:a16="http://schemas.microsoft.com/office/drawing/2014/main" id="{0E35AD22-A43B-7B41-8B6E-661A485345ED}"/>
              </a:ext>
            </a:extLst>
          </p:cNvPr>
          <p:cNvPicPr>
            <a:picLocks noGrp="1" noChangeAspect="1"/>
          </p:cNvPicPr>
          <p:nvPr>
            <p:ph idx="1"/>
          </p:nvPr>
        </p:nvPicPr>
        <p:blipFill>
          <a:blip r:embed="rId2"/>
          <a:stretch>
            <a:fillRect/>
          </a:stretch>
        </p:blipFill>
        <p:spPr>
          <a:xfrm>
            <a:off x="677334" y="1382233"/>
            <a:ext cx="10710135" cy="5146158"/>
          </a:xfrm>
          <a:prstGeom prst="rect">
            <a:avLst/>
          </a:prstGeom>
        </p:spPr>
      </p:pic>
      <p:sp>
        <p:nvSpPr>
          <p:cNvPr id="6" name="TextBox 5">
            <a:extLst>
              <a:ext uri="{FF2B5EF4-FFF2-40B4-BE49-F238E27FC236}">
                <a16:creationId xmlns:a16="http://schemas.microsoft.com/office/drawing/2014/main" id="{E97ACBEA-2408-2E4E-A60D-62DA26DA91BF}"/>
              </a:ext>
            </a:extLst>
          </p:cNvPr>
          <p:cNvSpPr txBox="1"/>
          <p:nvPr/>
        </p:nvSpPr>
        <p:spPr>
          <a:xfrm>
            <a:off x="3391785" y="5337544"/>
            <a:ext cx="7995683" cy="1200329"/>
          </a:xfrm>
          <a:prstGeom prst="rect">
            <a:avLst/>
          </a:prstGeom>
          <a:noFill/>
        </p:spPr>
        <p:txBody>
          <a:bodyPr wrap="square" rtlCol="0">
            <a:spAutoFit/>
          </a:bodyPr>
          <a:lstStyle/>
          <a:p>
            <a:r>
              <a:rPr lang="en-US" dirty="0"/>
              <a:t>Similar to dataset 1, the 2016-2017 dataset 2 also follows the same trends.</a:t>
            </a:r>
          </a:p>
          <a:p>
            <a:r>
              <a:rPr lang="en-US" dirty="0"/>
              <a:t>The 5 variables - </a:t>
            </a:r>
            <a:r>
              <a:rPr lang="en-US" dirty="0" err="1"/>
              <a:t>Major_N</a:t>
            </a:r>
            <a:r>
              <a:rPr lang="en-US" dirty="0"/>
              <a:t>, </a:t>
            </a:r>
            <a:r>
              <a:rPr lang="en-US" dirty="0" err="1"/>
              <a:t>NoCrim_N</a:t>
            </a:r>
            <a:r>
              <a:rPr lang="en-US" dirty="0"/>
              <a:t>, </a:t>
            </a:r>
            <a:r>
              <a:rPr lang="en-US" dirty="0" err="1"/>
              <a:t>Oth_N</a:t>
            </a:r>
            <a:r>
              <a:rPr lang="en-US" dirty="0"/>
              <a:t>, </a:t>
            </a:r>
            <a:r>
              <a:rPr lang="en-US" dirty="0" err="1"/>
              <a:t>Prop_N</a:t>
            </a:r>
            <a:r>
              <a:rPr lang="en-US" dirty="0"/>
              <a:t>, </a:t>
            </a:r>
            <a:r>
              <a:rPr lang="en-US" dirty="0" err="1"/>
              <a:t>Vio_N</a:t>
            </a:r>
            <a:r>
              <a:rPr lang="en-US" dirty="0"/>
              <a:t> have similar distributions. Thereby same trend is observed in their corresponding 'Avg' distributions.</a:t>
            </a:r>
          </a:p>
        </p:txBody>
      </p:sp>
    </p:spTree>
    <p:extLst>
      <p:ext uri="{BB962C8B-B14F-4D97-AF65-F5344CB8AC3E}">
        <p14:creationId xmlns:p14="http://schemas.microsoft.com/office/powerpoint/2010/main" val="4164017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F4896-D01B-8F48-82D4-90FF3553A3E5}"/>
              </a:ext>
            </a:extLst>
          </p:cNvPr>
          <p:cNvSpPr>
            <a:spLocks noGrp="1"/>
          </p:cNvSpPr>
          <p:nvPr>
            <p:ph type="title"/>
          </p:nvPr>
        </p:nvSpPr>
        <p:spPr/>
        <p:txBody>
          <a:bodyPr/>
          <a:lstStyle/>
          <a:p>
            <a:pPr algn="ctr"/>
            <a:r>
              <a:rPr lang="en-US" b="1" dirty="0"/>
              <a:t>PMFs</a:t>
            </a:r>
            <a:br>
              <a:rPr lang="en-US" dirty="0"/>
            </a:br>
            <a:endParaRPr lang="en-US" dirty="0"/>
          </a:p>
        </p:txBody>
      </p:sp>
      <p:pic>
        <p:nvPicPr>
          <p:cNvPr id="4" name="Content Placeholder 3">
            <a:extLst>
              <a:ext uri="{FF2B5EF4-FFF2-40B4-BE49-F238E27FC236}">
                <a16:creationId xmlns:a16="http://schemas.microsoft.com/office/drawing/2014/main" id="{4353C66F-9C24-A44B-88EA-3F700759D88F}"/>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6871" y="1612604"/>
            <a:ext cx="4878566" cy="4506912"/>
          </a:xfrm>
          <a:prstGeom prst="rect">
            <a:avLst/>
          </a:prstGeom>
          <a:noFill/>
          <a:ln>
            <a:noFill/>
          </a:ln>
        </p:spPr>
      </p:pic>
      <p:sp>
        <p:nvSpPr>
          <p:cNvPr id="5" name="TextBox 4">
            <a:extLst>
              <a:ext uri="{FF2B5EF4-FFF2-40B4-BE49-F238E27FC236}">
                <a16:creationId xmlns:a16="http://schemas.microsoft.com/office/drawing/2014/main" id="{B8DB065C-59AD-0C41-8279-1D71880E07E2}"/>
              </a:ext>
            </a:extLst>
          </p:cNvPr>
          <p:cNvSpPr txBox="1"/>
          <p:nvPr/>
        </p:nvSpPr>
        <p:spPr>
          <a:xfrm>
            <a:off x="5617894" y="2929180"/>
            <a:ext cx="4128565" cy="1477328"/>
          </a:xfrm>
          <a:prstGeom prst="rect">
            <a:avLst/>
          </a:prstGeom>
          <a:noFill/>
        </p:spPr>
        <p:txBody>
          <a:bodyPr wrap="square" rtlCol="0">
            <a:spAutoFit/>
          </a:bodyPr>
          <a:lstStyle/>
          <a:p>
            <a:r>
              <a:rPr lang="en-US" dirty="0"/>
              <a:t>Plotting PMFs of ‘</a:t>
            </a:r>
            <a:r>
              <a:rPr lang="en-US" dirty="0" err="1"/>
              <a:t>AvgOfMajor_N</a:t>
            </a:r>
            <a:r>
              <a:rPr lang="en-US" dirty="0"/>
              <a:t>’ grouped by K (Brooklyn) and Q (Queens) boroughs as an example of PMF plots shown in page 29 of </a:t>
            </a:r>
            <a:r>
              <a:rPr lang="en-US" dirty="0" err="1"/>
              <a:t>Thinkstats</a:t>
            </a:r>
            <a:r>
              <a:rPr lang="en-US" dirty="0"/>
              <a:t> book</a:t>
            </a:r>
          </a:p>
        </p:txBody>
      </p:sp>
    </p:spTree>
    <p:extLst>
      <p:ext uri="{BB962C8B-B14F-4D97-AF65-F5344CB8AC3E}">
        <p14:creationId xmlns:p14="http://schemas.microsoft.com/office/powerpoint/2010/main" val="4003337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3B453-ADB5-A745-95C7-00F3AFF14E94}"/>
              </a:ext>
            </a:extLst>
          </p:cNvPr>
          <p:cNvSpPr>
            <a:spLocks noGrp="1"/>
          </p:cNvSpPr>
          <p:nvPr>
            <p:ph type="title"/>
          </p:nvPr>
        </p:nvSpPr>
        <p:spPr/>
        <p:txBody>
          <a:bodyPr/>
          <a:lstStyle/>
          <a:p>
            <a:pPr algn="ctr"/>
            <a:r>
              <a:rPr lang="en-US" b="1" dirty="0"/>
              <a:t>CDFs</a:t>
            </a:r>
            <a:br>
              <a:rPr lang="en-US" dirty="0"/>
            </a:br>
            <a:endParaRPr lang="en-US" dirty="0"/>
          </a:p>
        </p:txBody>
      </p:sp>
      <p:pic>
        <p:nvPicPr>
          <p:cNvPr id="4" name="Content Placeholder 3">
            <a:extLst>
              <a:ext uri="{FF2B5EF4-FFF2-40B4-BE49-F238E27FC236}">
                <a16:creationId xmlns:a16="http://schemas.microsoft.com/office/drawing/2014/main" id="{E480C4A8-C42A-8D4A-8459-06CCDAE4D97A}"/>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6898" y="1930399"/>
            <a:ext cx="5035000" cy="3912461"/>
          </a:xfrm>
          <a:prstGeom prst="rect">
            <a:avLst/>
          </a:prstGeom>
          <a:noFill/>
          <a:ln>
            <a:noFill/>
          </a:ln>
        </p:spPr>
      </p:pic>
      <p:sp>
        <p:nvSpPr>
          <p:cNvPr id="5" name="TextBox 4">
            <a:extLst>
              <a:ext uri="{FF2B5EF4-FFF2-40B4-BE49-F238E27FC236}">
                <a16:creationId xmlns:a16="http://schemas.microsoft.com/office/drawing/2014/main" id="{8AE5430A-6C8E-2843-BC30-9A7C14478A6F}"/>
              </a:ext>
            </a:extLst>
          </p:cNvPr>
          <p:cNvSpPr txBox="1"/>
          <p:nvPr/>
        </p:nvSpPr>
        <p:spPr>
          <a:xfrm>
            <a:off x="5703376" y="2774197"/>
            <a:ext cx="3797085" cy="2031325"/>
          </a:xfrm>
          <a:prstGeom prst="rect">
            <a:avLst/>
          </a:prstGeom>
          <a:noFill/>
        </p:spPr>
        <p:txBody>
          <a:bodyPr wrap="square" rtlCol="0">
            <a:spAutoFit/>
          </a:bodyPr>
          <a:lstStyle/>
          <a:p>
            <a:r>
              <a:rPr lang="en-US" dirty="0"/>
              <a:t>Plotting CDFs of ‘</a:t>
            </a:r>
            <a:r>
              <a:rPr lang="en-US" dirty="0" err="1"/>
              <a:t>Major_N</a:t>
            </a:r>
            <a:r>
              <a:rPr lang="en-US" dirty="0"/>
              <a:t>’ column of dataset 1 (2010-2016) and dataset 2 (2016-2017)</a:t>
            </a:r>
          </a:p>
          <a:p>
            <a:r>
              <a:rPr lang="en-US" dirty="0"/>
              <a:t>The plot shows that the reported major crimes are higher for 2010-16 compared to 2016-17</a:t>
            </a:r>
          </a:p>
          <a:p>
            <a:endParaRPr lang="en-US" dirty="0"/>
          </a:p>
        </p:txBody>
      </p:sp>
    </p:spTree>
    <p:extLst>
      <p:ext uri="{BB962C8B-B14F-4D97-AF65-F5344CB8AC3E}">
        <p14:creationId xmlns:p14="http://schemas.microsoft.com/office/powerpoint/2010/main" val="41240871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1F509-2783-6843-AAEA-3921463260FB}"/>
              </a:ext>
            </a:extLst>
          </p:cNvPr>
          <p:cNvSpPr>
            <a:spLocks noGrp="1"/>
          </p:cNvSpPr>
          <p:nvPr>
            <p:ph type="title"/>
          </p:nvPr>
        </p:nvSpPr>
        <p:spPr>
          <a:xfrm>
            <a:off x="677334" y="609600"/>
            <a:ext cx="8596668" cy="661261"/>
          </a:xfrm>
        </p:spPr>
        <p:txBody>
          <a:bodyPr/>
          <a:lstStyle/>
          <a:p>
            <a:pPr algn="ctr"/>
            <a:r>
              <a:rPr lang="en-US" dirty="0"/>
              <a:t>Hypothesis</a:t>
            </a:r>
          </a:p>
        </p:txBody>
      </p:sp>
      <p:sp>
        <p:nvSpPr>
          <p:cNvPr id="3" name="Content Placeholder 2">
            <a:extLst>
              <a:ext uri="{FF2B5EF4-FFF2-40B4-BE49-F238E27FC236}">
                <a16:creationId xmlns:a16="http://schemas.microsoft.com/office/drawing/2014/main" id="{AF5A31BD-18A8-F94C-8EE9-948C2525FDF5}"/>
              </a:ext>
            </a:extLst>
          </p:cNvPr>
          <p:cNvSpPr>
            <a:spLocks noGrp="1"/>
          </p:cNvSpPr>
          <p:nvPr>
            <p:ph idx="1"/>
          </p:nvPr>
        </p:nvSpPr>
        <p:spPr>
          <a:xfrm>
            <a:off x="677334" y="1270861"/>
            <a:ext cx="8596668" cy="5408908"/>
          </a:xfrm>
        </p:spPr>
        <p:txBody>
          <a:bodyPr>
            <a:normAutofit/>
          </a:bodyPr>
          <a:lstStyle/>
          <a:p>
            <a:r>
              <a:rPr lang="en-US" dirty="0"/>
              <a:t>Several news articles suggest that there is increase of crimes in the city's public schools. </a:t>
            </a:r>
          </a:p>
          <a:p>
            <a:r>
              <a:rPr lang="en-US" dirty="0"/>
              <a:t>Especially in the school year 2017. </a:t>
            </a:r>
          </a:p>
          <a:p>
            <a:r>
              <a:rPr lang="en-US" dirty="0"/>
              <a:t>So, I will be testing the hypothesis that the school year 2016-17 has higher crime rates reported than previous years. </a:t>
            </a:r>
          </a:p>
          <a:p>
            <a:r>
              <a:rPr lang="en-US" dirty="0"/>
              <a:t>The null hypothesis would state the opposite. </a:t>
            </a:r>
          </a:p>
          <a:p>
            <a:pPr marL="0" indent="0">
              <a:buNone/>
            </a:pPr>
            <a:r>
              <a:rPr lang="en-US" dirty="0"/>
              <a:t>References: </a:t>
            </a:r>
          </a:p>
          <a:p>
            <a:r>
              <a:rPr lang="en-US" dirty="0"/>
              <a:t>https://</a:t>
            </a:r>
            <a:r>
              <a:rPr lang="en-US" dirty="0" err="1"/>
              <a:t>www.nydailynews.com</a:t>
            </a:r>
            <a:r>
              <a:rPr lang="en-US" dirty="0"/>
              <a:t>/new-</a:t>
            </a:r>
            <a:r>
              <a:rPr lang="en-US" dirty="0" err="1"/>
              <a:t>york</a:t>
            </a:r>
            <a:r>
              <a:rPr lang="en-US" dirty="0"/>
              <a:t>/education/crime-nyc-public-schools-nypd-data-shows-article-1.3851995</a:t>
            </a:r>
          </a:p>
          <a:p>
            <a:r>
              <a:rPr lang="en-US" dirty="0"/>
              <a:t>https://</a:t>
            </a:r>
            <a:r>
              <a:rPr lang="en-US" dirty="0" err="1"/>
              <a:t>www.nyclu.org</a:t>
            </a:r>
            <a:r>
              <a:rPr lang="en-US" dirty="0"/>
              <a:t>/</a:t>
            </a:r>
            <a:r>
              <a:rPr lang="en-US" dirty="0" err="1"/>
              <a:t>en</a:t>
            </a:r>
            <a:r>
              <a:rPr lang="en-US" dirty="0"/>
              <a:t>/press-releases/</a:t>
            </a:r>
            <a:r>
              <a:rPr lang="en-US" dirty="0" err="1"/>
              <a:t>nypd</a:t>
            </a:r>
            <a:r>
              <a:rPr lang="en-US" dirty="0"/>
              <a:t>-releases-complete-school-safety-data-first-time</a:t>
            </a:r>
          </a:p>
          <a:p>
            <a:r>
              <a:rPr lang="en-US" dirty="0"/>
              <a:t>https://www.the74million.org/article/exclusive-how-safe-are-nycs-schools-new-interactive-map-compares-what-teachers-students-are-reporting/</a:t>
            </a:r>
          </a:p>
          <a:p>
            <a:r>
              <a:rPr lang="en-US" dirty="0"/>
              <a:t>https://</a:t>
            </a:r>
            <a:r>
              <a:rPr lang="en-US" dirty="0" err="1"/>
              <a:t>www.wnyc.org</a:t>
            </a:r>
            <a:r>
              <a:rPr lang="en-US" dirty="0"/>
              <a:t>/story/school-safety-incidents-vary-depending-who-counts/</a:t>
            </a:r>
          </a:p>
          <a:p>
            <a:endParaRPr lang="en-US" dirty="0"/>
          </a:p>
          <a:p>
            <a:pPr marL="0" indent="0">
              <a:buNone/>
            </a:pPr>
            <a:endParaRPr lang="en-US" dirty="0"/>
          </a:p>
        </p:txBody>
      </p:sp>
    </p:spTree>
    <p:extLst>
      <p:ext uri="{BB962C8B-B14F-4D97-AF65-F5344CB8AC3E}">
        <p14:creationId xmlns:p14="http://schemas.microsoft.com/office/powerpoint/2010/main" val="53741598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225</TotalTime>
  <Words>693</Words>
  <Application>Microsoft Macintosh PowerPoint</Application>
  <PresentationFormat>Widescreen</PresentationFormat>
  <Paragraphs>68</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Times New Roman</vt:lpstr>
      <vt:lpstr>Trebuchet MS</vt:lpstr>
      <vt:lpstr>Wingdings 3</vt:lpstr>
      <vt:lpstr>Facet</vt:lpstr>
      <vt:lpstr>New York City School Safety Report analysis  </vt:lpstr>
      <vt:lpstr>How safe are public schools in NYC?</vt:lpstr>
      <vt:lpstr>Datasets</vt:lpstr>
      <vt:lpstr>Variables </vt:lpstr>
      <vt:lpstr>Histograms of Dataset 1</vt:lpstr>
      <vt:lpstr>Histograms of Dataset 2</vt:lpstr>
      <vt:lpstr>PMFs </vt:lpstr>
      <vt:lpstr>CDFs </vt:lpstr>
      <vt:lpstr>Hypothesis</vt:lpstr>
      <vt:lpstr>Testing hypothesis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City School Safety Report analysis  </dc:title>
  <dc:creator>Swetha reddy</dc:creator>
  <cp:lastModifiedBy>Swetha reddy</cp:lastModifiedBy>
  <cp:revision>13</cp:revision>
  <dcterms:created xsi:type="dcterms:W3CDTF">2020-03-01T04:29:07Z</dcterms:created>
  <dcterms:modified xsi:type="dcterms:W3CDTF">2020-03-01T08:14:19Z</dcterms:modified>
</cp:coreProperties>
</file>

<file path=docProps/thumbnail.jpeg>
</file>